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4" r:id="rId6"/>
    <p:sldId id="263" r:id="rId7"/>
    <p:sldId id="262" r:id="rId8"/>
    <p:sldId id="266" r:id="rId9"/>
    <p:sldId id="265" r:id="rId10"/>
    <p:sldId id="267" r:id="rId11"/>
    <p:sldId id="270" r:id="rId12"/>
    <p:sldId id="268" r:id="rId13"/>
    <p:sldId id="269" r:id="rId14"/>
    <p:sldId id="271" r:id="rId15"/>
    <p:sldId id="258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81" autoAdjust="0"/>
  </p:normalViewPr>
  <p:slideViewPr>
    <p:cSldViewPr>
      <p:cViewPr varScale="1">
        <p:scale>
          <a:sx n="138" d="100"/>
          <a:sy n="138" d="100"/>
        </p:scale>
        <p:origin x="-61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Knjiga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Knjig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11-4C32-80DC-E9E6E0103BD8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11-4C32-80DC-E9E6E0103B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List3!$C$4:$C$5</c:f>
              <c:strCache>
                <c:ptCount val="2"/>
                <c:pt idx="0">
                  <c:v>Vjernici</c:v>
                </c:pt>
                <c:pt idx="1">
                  <c:v>Nisu vjernici</c:v>
                </c:pt>
              </c:strCache>
            </c:strRef>
          </c:cat>
          <c:val>
            <c:numRef>
              <c:f>List3!$D$4:$D$5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11-4C32-80DC-E9E6E0103BD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6F-4EE1-BBF6-EB28E4E3B5EA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6F-4EE1-BBF6-EB28E4E3B5EA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List3!$I$4:$I$5</c:f>
              <c:strCache>
                <c:ptCount val="2"/>
                <c:pt idx="0">
                  <c:v>Kršćani</c:v>
                </c:pt>
                <c:pt idx="1">
                  <c:v>Ostali</c:v>
                </c:pt>
              </c:strCache>
            </c:strRef>
          </c:cat>
          <c:val>
            <c:numRef>
              <c:f>List3!$J$4:$J$5</c:f>
              <c:numCache>
                <c:formatCode>General</c:formatCode>
                <c:ptCount val="2"/>
                <c:pt idx="0">
                  <c:v>91.4</c:v>
                </c:pt>
                <c:pt idx="1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6F-4EE1-BBF6-EB28E4E3B5E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6D0C1-0D8C-4CA6-80D2-739E0CDA0903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3B85E-A25C-464F-B89E-04B69856F56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3427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https://www.dzs.hr/hrv/censuses/census2011/results/htm/H01_01_06/h01_01_06_RH.html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B85E-A25C-464F-B89E-04B69856F569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93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https://ljudskaprava.gov.hr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B85E-A25C-464F-B89E-04B69856F569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7313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B85E-A25C-464F-B89E-04B69856F569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586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B85E-A25C-464F-B89E-04B69856F569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621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B85E-A25C-464F-B89E-04B69856F569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462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hr/hrv/censuses/census2011/results/htm/H01_01_06/h01_01_06_RH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avamanjina.gov.hr/nacionalne-manjine/nacionalne-manjine-u-republici-hrvatskoj/35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judskaprava.gov.h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Narodnosna i vjerska struktura stanovništva Hrvatske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Stanovništvo i gospodarstvo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/>
              <a:t>Hrvatski državljani – građani Hrvatske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779662"/>
            <a:ext cx="7859216" cy="273630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hr-HR" sz="2000" dirty="0" smtClean="0"/>
              <a:t>Građanska prava</a:t>
            </a:r>
          </a:p>
          <a:p>
            <a:pPr>
              <a:lnSpc>
                <a:spcPct val="170000"/>
              </a:lnSpc>
            </a:pPr>
            <a:r>
              <a:rPr lang="hr-HR" sz="2000" b="1" dirty="0"/>
              <a:t>Svi hrvatski državljani povezani su u jedinstvenu zajednicu građana koja, bez obzira na razlike među pojedincima, nastoji pridonijeti napretku zajedničke domovine Hrvatske.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43137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Hrvatski državljani- građani </a:t>
            </a:r>
            <a:r>
              <a:rPr lang="hr-HR" dirty="0" smtClean="0"/>
              <a:t>Hrvatske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5482952" cy="34563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b="1" dirty="0" smtClean="0"/>
              <a:t>Prava </a:t>
            </a:r>
            <a:r>
              <a:rPr lang="hr-HR" b="1" dirty="0"/>
              <a:t>nacionalnih manjina</a:t>
            </a:r>
            <a:endParaRPr lang="hr-HR" dirty="0"/>
          </a:p>
          <a:p>
            <a:pPr lvl="0"/>
            <a:r>
              <a:rPr lang="hr-HR" dirty="0"/>
              <a:t>izjašnjavanje o pripadnosti nacionalnoj manjini</a:t>
            </a:r>
          </a:p>
          <a:p>
            <a:pPr lvl="0"/>
            <a:r>
              <a:rPr lang="hr-HR" dirty="0"/>
              <a:t>služenje svojim jezikom i pismom</a:t>
            </a:r>
          </a:p>
          <a:p>
            <a:pPr lvl="0"/>
            <a:r>
              <a:rPr lang="hr-HR" dirty="0"/>
              <a:t>odgoj i obrazovanje na vlastitom jeziku i pismu</a:t>
            </a:r>
          </a:p>
          <a:p>
            <a:pPr lvl="0"/>
            <a:r>
              <a:rPr lang="hr-HR" dirty="0"/>
              <a:t>kulturna autonomija</a:t>
            </a:r>
          </a:p>
          <a:p>
            <a:pPr lvl="0"/>
            <a:r>
              <a:rPr lang="hr-HR" dirty="0"/>
              <a:t>očitovanje svoje vjere i osnivanje vjerskih zajednica</a:t>
            </a:r>
          </a:p>
          <a:p>
            <a:pPr lvl="0"/>
            <a:r>
              <a:rPr lang="hr-HR" dirty="0"/>
              <a:t>zastupljenost u predstavničkim, izvršnim, upravnim i zakonodavnim tijelima</a:t>
            </a:r>
          </a:p>
          <a:p>
            <a:pPr lvl="0"/>
            <a:r>
              <a:rPr lang="hr-HR" dirty="0"/>
              <a:t>samoorganiziranje i udruživanje</a:t>
            </a:r>
          </a:p>
          <a:p>
            <a:r>
              <a:rPr lang="hr-HR" dirty="0"/>
              <a:t>uporabu znamenja i simbola</a:t>
            </a:r>
            <a:r>
              <a:rPr lang="hr-HR" b="1" dirty="0"/>
              <a:t> 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4"/>
            <a:ext cx="2477693" cy="3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66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Državljanstvo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563637"/>
            <a:ext cx="4104456" cy="35798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hr-HR" dirty="0" smtClean="0"/>
              <a:t>podrazumijeva </a:t>
            </a:r>
            <a:r>
              <a:rPr lang="hr-HR" dirty="0"/>
              <a:t>prava i obveze pojedinaca prema državi, ali i države prema pojedincima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stječe se prema državljanstvu roditelja i rođenjem u Hrvatskoj, a pod određenim uvjetima mogu ga zatražiti, i dobiti, i strani državljani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9956" r="4711"/>
          <a:stretch/>
        </p:blipFill>
        <p:spPr>
          <a:xfrm>
            <a:off x="4211960" y="843558"/>
            <a:ext cx="4824536" cy="38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6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Koja je najbrojnija nacionalna manjina u Hrvatskoj?</a:t>
            </a:r>
          </a:p>
          <a:p>
            <a:r>
              <a:rPr lang="hr-HR" dirty="0" smtClean="0"/>
              <a:t>U kojem dijelu Hrvatske </a:t>
            </a:r>
            <a:r>
              <a:rPr lang="hr-HR" dirty="0"/>
              <a:t>u većem broju žive pripadnici talijanske nacionalne manjine</a:t>
            </a:r>
            <a:r>
              <a:rPr lang="hr-HR" dirty="0" smtClean="0"/>
              <a:t>?</a:t>
            </a:r>
          </a:p>
          <a:p>
            <a:r>
              <a:rPr lang="hr-HR" dirty="0" smtClean="0"/>
              <a:t>Koja je skupina vjernika najbrojnija u Hrvatskoj?</a:t>
            </a:r>
          </a:p>
          <a:p>
            <a:r>
              <a:rPr lang="hr-HR" dirty="0" smtClean="0"/>
              <a:t>Kako se može steći hrvatsko državljanstvo?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18540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762872" cy="3030985"/>
          </a:xfrm>
        </p:spPr>
        <p:txBody>
          <a:bodyPr/>
          <a:lstStyle/>
          <a:p>
            <a:r>
              <a:rPr lang="hr-HR" dirty="0"/>
              <a:t>Koje je pravo nacionalnih manjina prikazano na slici desno</a:t>
            </a:r>
            <a:r>
              <a:rPr lang="hr-HR" dirty="0" smtClean="0"/>
              <a:t>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87507"/>
            <a:ext cx="2477693" cy="3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69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355726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6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Popis stanovništva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31921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hr-HR" sz="1600" dirty="0"/>
              <a:t>podatci o sastavu stanovništva Hrvatske prema državljanstvu, narodnosti, vjeri i materinskom jeziku </a:t>
            </a:r>
            <a:endParaRPr lang="hr-HR" sz="1600" dirty="0" smtClean="0"/>
          </a:p>
          <a:p>
            <a:pPr>
              <a:lnSpc>
                <a:spcPct val="170000"/>
              </a:lnSpc>
            </a:pPr>
            <a:r>
              <a:rPr lang="hr-HR" sz="1600" dirty="0" smtClean="0"/>
              <a:t>Koja je razlika između stanovnika jedne države i njezinih državljana?</a:t>
            </a:r>
          </a:p>
          <a:p>
            <a:pPr>
              <a:lnSpc>
                <a:spcPct val="170000"/>
              </a:lnSpc>
            </a:pPr>
            <a:r>
              <a:rPr lang="hr-HR" sz="1600" i="1" dirty="0" smtClean="0"/>
              <a:t>U </a:t>
            </a:r>
            <a:r>
              <a:rPr lang="hr-HR" sz="1600" i="1" dirty="0" smtClean="0">
                <a:hlinkClick r:id="rId3"/>
              </a:rPr>
              <a:t>Popisu stanovništva 2011. </a:t>
            </a:r>
            <a:r>
              <a:rPr lang="hr-HR" sz="1600" i="1" dirty="0" smtClean="0"/>
              <a:t>provjerite koliko stanovnika Hrvatske ima hrvatsko državljanstvo, koliko strano, a koliko stanovnika ima dvostruko državljanstvo.</a:t>
            </a:r>
          </a:p>
          <a:p>
            <a:pPr>
              <a:lnSpc>
                <a:spcPct val="170000"/>
              </a:lnSpc>
            </a:pPr>
            <a:r>
              <a:rPr lang="hr-HR" sz="1600" dirty="0" smtClean="0"/>
              <a:t>Popisni standardi - strani </a:t>
            </a:r>
            <a:r>
              <a:rPr lang="hr-HR" sz="1600" dirty="0"/>
              <a:t>državljani koji su u vrijeme popisa stanovali u Hrvatskoj najmanje godinu dana ili namjeravali ostati najmanje godinu dana činili su </a:t>
            </a:r>
            <a:r>
              <a:rPr lang="hr-HR" sz="1600" b="1" dirty="0"/>
              <a:t>stanovništvo </a:t>
            </a:r>
            <a:r>
              <a:rPr lang="hr-HR" sz="1600" b="1" dirty="0" smtClean="0"/>
              <a:t>Hrvatske. 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xmlns="" val="8374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Narodnosna struktura stanovništva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563637"/>
            <a:ext cx="3816424" cy="367240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hr-HR" dirty="0"/>
              <a:t>sastav stanovništva prema narodnoj pripadnosti </a:t>
            </a:r>
            <a:endParaRPr lang="hr-HR" dirty="0" smtClean="0"/>
          </a:p>
          <a:p>
            <a:pPr>
              <a:lnSpc>
                <a:spcPct val="170000"/>
              </a:lnSpc>
            </a:pPr>
            <a:r>
              <a:rPr lang="hr-HR" dirty="0" smtClean="0"/>
              <a:t>Popis 2011. - </a:t>
            </a:r>
            <a:r>
              <a:rPr lang="hr-HR" b="1" dirty="0"/>
              <a:t>Hrvati čine veliku većinu stanovnika Hrvatske </a:t>
            </a:r>
            <a:r>
              <a:rPr lang="hr-HR" dirty="0"/>
              <a:t>– 90,4 % </a:t>
            </a:r>
            <a:endParaRPr lang="hr-HR" dirty="0" smtClean="0"/>
          </a:p>
          <a:p>
            <a:pPr>
              <a:lnSpc>
                <a:spcPct val="170000"/>
              </a:lnSpc>
            </a:pPr>
            <a:r>
              <a:rPr lang="hr-HR" dirty="0"/>
              <a:t>n</a:t>
            </a:r>
            <a:r>
              <a:rPr lang="hr-HR" dirty="0" smtClean="0"/>
              <a:t>acionalne (narodnosne) manjine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691244"/>
            <a:ext cx="5167646" cy="29033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255877"/>
            <a:ext cx="1944638" cy="677487"/>
          </a:xfrm>
          <a:prstGeom prst="rect">
            <a:avLst/>
          </a:prstGeom>
        </p:spPr>
      </p:pic>
      <p:sp>
        <p:nvSpPr>
          <p:cNvPr id="6" name="Prostoručno 5"/>
          <p:cNvSpPr/>
          <p:nvPr/>
        </p:nvSpPr>
        <p:spPr>
          <a:xfrm>
            <a:off x="4547235" y="3188970"/>
            <a:ext cx="1333500" cy="756285"/>
          </a:xfrm>
          <a:custGeom>
            <a:avLst/>
            <a:gdLst>
              <a:gd name="connsiteX0" fmla="*/ 1333500 w 1333500"/>
              <a:gd name="connsiteY0" fmla="*/ 0 h 756285"/>
              <a:gd name="connsiteX1" fmla="*/ 232410 w 1333500"/>
              <a:gd name="connsiteY1" fmla="*/ 756285 h 756285"/>
              <a:gd name="connsiteX2" fmla="*/ 120015 w 1333500"/>
              <a:gd name="connsiteY2" fmla="*/ 565785 h 756285"/>
              <a:gd name="connsiteX3" fmla="*/ 57150 w 1333500"/>
              <a:gd name="connsiteY3" fmla="*/ 384810 h 756285"/>
              <a:gd name="connsiteX4" fmla="*/ 13335 w 1333500"/>
              <a:gd name="connsiteY4" fmla="*/ 205740 h 756285"/>
              <a:gd name="connsiteX5" fmla="*/ 9525 w 1333500"/>
              <a:gd name="connsiteY5" fmla="*/ 102870 h 756285"/>
              <a:gd name="connsiteX6" fmla="*/ 0 w 1333500"/>
              <a:gd name="connsiteY6" fmla="*/ 1905 h 756285"/>
              <a:gd name="connsiteX7" fmla="*/ 1333500 w 1333500"/>
              <a:gd name="connsiteY7" fmla="*/ 0 h 75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500" h="756285">
                <a:moveTo>
                  <a:pt x="1333500" y="0"/>
                </a:moveTo>
                <a:lnTo>
                  <a:pt x="232410" y="756285"/>
                </a:lnTo>
                <a:lnTo>
                  <a:pt x="120015" y="565785"/>
                </a:lnTo>
                <a:lnTo>
                  <a:pt x="57150" y="384810"/>
                </a:lnTo>
                <a:lnTo>
                  <a:pt x="13335" y="205740"/>
                </a:lnTo>
                <a:lnTo>
                  <a:pt x="9525" y="102870"/>
                </a:lnTo>
                <a:lnTo>
                  <a:pt x="0" y="1905"/>
                </a:lnTo>
                <a:lnTo>
                  <a:pt x="1333500" y="0"/>
                </a:lnTo>
                <a:close/>
              </a:path>
            </a:pathLst>
          </a:custGeom>
          <a:solidFill>
            <a:srgbClr val="92D05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732240" y="1851670"/>
            <a:ext cx="576064" cy="2880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332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>
                <a:hlinkClick r:id="rId2"/>
              </a:rPr>
              <a:t>Nacionalna manjina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19622"/>
            <a:ext cx="5184576" cy="37238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hr-HR" dirty="0"/>
              <a:t>skupina državljana koja se prema narodnoj pripadnosti razlikuje od većine državljana te države i želi očuvati svoje posebnosti </a:t>
            </a:r>
            <a:endParaRPr lang="hr-HR" dirty="0" smtClean="0"/>
          </a:p>
          <a:p>
            <a:pPr>
              <a:lnSpc>
                <a:spcPct val="170000"/>
              </a:lnSpc>
            </a:pPr>
            <a:r>
              <a:rPr lang="hr-HR" b="1" dirty="0" smtClean="0"/>
              <a:t>Srbi</a:t>
            </a:r>
            <a:r>
              <a:rPr lang="hr-HR" dirty="0" smtClean="0"/>
              <a:t> (4,4%), </a:t>
            </a:r>
            <a:r>
              <a:rPr lang="hr-HR" b="1" dirty="0"/>
              <a:t>Bošnjaci</a:t>
            </a:r>
            <a:r>
              <a:rPr lang="hr-HR" dirty="0"/>
              <a:t>, </a:t>
            </a:r>
            <a:r>
              <a:rPr lang="hr-HR" b="1" dirty="0"/>
              <a:t>Albanci</a:t>
            </a:r>
            <a:r>
              <a:rPr lang="hr-HR" dirty="0"/>
              <a:t>, </a:t>
            </a:r>
            <a:r>
              <a:rPr lang="hr-HR" b="1" dirty="0"/>
              <a:t>Talijani</a:t>
            </a:r>
            <a:r>
              <a:rPr lang="hr-HR" dirty="0"/>
              <a:t> (najviše u Istri), </a:t>
            </a:r>
            <a:r>
              <a:rPr lang="hr-HR" b="1" dirty="0"/>
              <a:t>Romi</a:t>
            </a:r>
            <a:r>
              <a:rPr lang="hr-HR" dirty="0"/>
              <a:t>, </a:t>
            </a:r>
            <a:r>
              <a:rPr lang="hr-HR" b="1" dirty="0"/>
              <a:t>Mađari</a:t>
            </a:r>
            <a:r>
              <a:rPr lang="hr-HR" dirty="0"/>
              <a:t> (najviše u Baranji), </a:t>
            </a:r>
            <a:r>
              <a:rPr lang="hr-HR" b="1" dirty="0"/>
              <a:t>Slovenci</a:t>
            </a:r>
            <a:r>
              <a:rPr lang="hr-HR" dirty="0"/>
              <a:t>, </a:t>
            </a:r>
            <a:r>
              <a:rPr lang="hr-HR" b="1" dirty="0"/>
              <a:t>Česi</a:t>
            </a:r>
            <a:r>
              <a:rPr lang="hr-HR" dirty="0"/>
              <a:t> (okolica Daruvara), </a:t>
            </a:r>
            <a:r>
              <a:rPr lang="hr-HR" b="1" dirty="0"/>
              <a:t>Crnogorci</a:t>
            </a:r>
            <a:r>
              <a:rPr lang="hr-HR" dirty="0"/>
              <a:t>, </a:t>
            </a:r>
            <a:r>
              <a:rPr lang="hr-HR" b="1" dirty="0"/>
              <a:t>Slovaci</a:t>
            </a:r>
            <a:r>
              <a:rPr lang="hr-HR" dirty="0"/>
              <a:t>, </a:t>
            </a:r>
            <a:r>
              <a:rPr lang="hr-HR" b="1" dirty="0"/>
              <a:t>Makedonci</a:t>
            </a:r>
            <a:r>
              <a:rPr lang="hr-HR" dirty="0"/>
              <a:t> i drugi. 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509"/>
          <a:stretch/>
        </p:blipFill>
        <p:spPr>
          <a:xfrm>
            <a:off x="5525184" y="2067694"/>
            <a:ext cx="3384376" cy="29033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65" t="22321" b="20636"/>
          <a:stretch/>
        </p:blipFill>
        <p:spPr>
          <a:xfrm>
            <a:off x="5525184" y="918441"/>
            <a:ext cx="1495238" cy="1656184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5436096" y="987574"/>
            <a:ext cx="1584326" cy="12961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869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" y="699542"/>
            <a:ext cx="4275012" cy="439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hr-HR" sz="2300" dirty="0"/>
              <a:t>Hrvatska je država </a:t>
            </a:r>
            <a:r>
              <a:rPr lang="hr-HR" sz="2300" b="1" dirty="0"/>
              <a:t>svih svojih građana, Hrvata i nacionalnih manjina</a:t>
            </a:r>
            <a:r>
              <a:rPr lang="hr-HR" sz="2300" dirty="0"/>
              <a:t>. </a:t>
            </a:r>
            <a:endParaRPr lang="hr-HR" sz="2300" dirty="0" smtClean="0"/>
          </a:p>
          <a:p>
            <a:pPr>
              <a:lnSpc>
                <a:spcPct val="170000"/>
              </a:lnSpc>
            </a:pPr>
            <a:r>
              <a:rPr lang="hr-HR" sz="2300" dirty="0"/>
              <a:t>Osiguranje </a:t>
            </a:r>
            <a:r>
              <a:rPr lang="hr-HR" sz="2300" dirty="0">
                <a:hlinkClick r:id="rId3"/>
              </a:rPr>
              <a:t>prava nacionalnih manjina</a:t>
            </a:r>
            <a:r>
              <a:rPr lang="hr-HR" sz="2300" dirty="0"/>
              <a:t> u nekoj državi jedno je od mjerila slobode, prava i demokratičnosti te </a:t>
            </a:r>
            <a:r>
              <a:rPr lang="hr-HR" sz="2300" dirty="0" smtClean="0"/>
              <a:t>države. </a:t>
            </a:r>
            <a:endParaRPr lang="hr-HR" sz="23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465" y="1347615"/>
            <a:ext cx="4442587" cy="32470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8011" y="1203598"/>
            <a:ext cx="4540642" cy="34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3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Jezična struktura stanovništva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19446"/>
            <a:ext cx="8229600" cy="33843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Proizlazi iz narodnosnog sastava</a:t>
            </a:r>
          </a:p>
          <a:p>
            <a:pPr>
              <a:lnSpc>
                <a:spcPct val="150000"/>
              </a:lnSpc>
            </a:pPr>
            <a:r>
              <a:rPr lang="hr-HR" dirty="0"/>
              <a:t>Materinski jezik je jezik koji je osoba naučila govoriti u ranom djetinjstvu 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nn-NO" b="1" dirty="0"/>
              <a:t>Hrvatski jezik </a:t>
            </a:r>
            <a:r>
              <a:rPr lang="nn-NO" dirty="0"/>
              <a:t>materinskim smatra 95,6 % stanovništva.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703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5552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Vjerska struktura </a:t>
            </a:r>
            <a:r>
              <a:rPr lang="hr-HR" sz="3100" dirty="0" smtClean="0"/>
              <a:t>(Popis stanovništva 2011.)</a:t>
            </a:r>
            <a:endParaRPr lang="hr-HR" sz="31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592976"/>
            <a:ext cx="4644008" cy="27432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415035"/>
            <a:ext cx="1635249" cy="674952"/>
          </a:xfrm>
          <a:prstGeom prst="rect">
            <a:avLst/>
          </a:prstGeom>
        </p:spPr>
      </p:pic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4053884"/>
              </p:ext>
            </p:extLst>
          </p:nvPr>
        </p:nvGraphicFramePr>
        <p:xfrm>
          <a:off x="69534" y="1661587"/>
          <a:ext cx="2414233" cy="252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1232043"/>
              </p:ext>
            </p:extLst>
          </p:nvPr>
        </p:nvGraphicFramePr>
        <p:xfrm>
          <a:off x="2121255" y="1661587"/>
          <a:ext cx="2592288" cy="247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376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771550"/>
            <a:ext cx="1933168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Kršćani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563637"/>
            <a:ext cx="1933168" cy="314844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hr-HR" dirty="0" smtClean="0"/>
              <a:t>86,3% katolici</a:t>
            </a:r>
          </a:p>
          <a:p>
            <a:pPr>
              <a:lnSpc>
                <a:spcPct val="170000"/>
              </a:lnSpc>
            </a:pPr>
            <a:r>
              <a:rPr lang="hr-HR" dirty="0" smtClean="0"/>
              <a:t>4,4% pravoslavci</a:t>
            </a:r>
          </a:p>
          <a:p>
            <a:pPr>
              <a:lnSpc>
                <a:spcPct val="170000"/>
              </a:lnSpc>
            </a:pPr>
            <a:r>
              <a:rPr lang="hr-HR" dirty="0" smtClean="0"/>
              <a:t>0,3% protestanti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6" r="4242"/>
          <a:stretch/>
        </p:blipFill>
        <p:spPr>
          <a:xfrm>
            <a:off x="2164368" y="793238"/>
            <a:ext cx="2592288" cy="39188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3" r="8311"/>
          <a:stretch/>
        </p:blipFill>
        <p:spPr>
          <a:xfrm>
            <a:off x="4808344" y="926723"/>
            <a:ext cx="2016224" cy="36518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2" r="10346"/>
          <a:stretch/>
        </p:blipFill>
        <p:spPr>
          <a:xfrm>
            <a:off x="6876256" y="794508"/>
            <a:ext cx="2232249" cy="3939902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2164368" y="4262456"/>
            <a:ext cx="2592288" cy="4719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Đakovačka katedrala (katolička crkva)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4808344" y="4263334"/>
            <a:ext cx="2016224" cy="4719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Pravoslavna crkva u Drnišu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6876255" y="4262456"/>
            <a:ext cx="2232249" cy="4719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Evangelička crkva u Zagrebu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063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251520" y="4192927"/>
            <a:ext cx="3545453" cy="4719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Islamski centar s džamijom u Rijeci </a:t>
            </a:r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4695" y="980557"/>
            <a:ext cx="4912432" cy="3684324"/>
          </a:xfrm>
          <a:prstGeom prst="rect">
            <a:avLst/>
          </a:prstGeom>
        </p:spPr>
      </p:pic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457200" y="980556"/>
            <a:ext cx="8229600" cy="79910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Ostali</a:t>
            </a:r>
            <a:endParaRPr lang="hr-HR" dirty="0"/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323528" y="2067694"/>
            <a:ext cx="3312368" cy="864096"/>
          </a:xfrm>
        </p:spPr>
        <p:txBody>
          <a:bodyPr/>
          <a:lstStyle/>
          <a:p>
            <a:r>
              <a:rPr lang="hr-HR" dirty="0" smtClean="0"/>
              <a:t>1,5 % muslimani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912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457</Words>
  <Application>Microsoft Office PowerPoint</Application>
  <PresentationFormat>On-screen Show (16:9)</PresentationFormat>
  <Paragraphs>63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Narodnosna i vjerska struktura stanovništva Hrvatske</vt:lpstr>
      <vt:lpstr>Popis stanovništva</vt:lpstr>
      <vt:lpstr>Narodnosna struktura stanovništva</vt:lpstr>
      <vt:lpstr>Nacionalna manjina </vt:lpstr>
      <vt:lpstr>Slide 5</vt:lpstr>
      <vt:lpstr>Jezična struktura stanovništva</vt:lpstr>
      <vt:lpstr>Vjerska struktura (Popis stanovništva 2011.)</vt:lpstr>
      <vt:lpstr>Kršćani</vt:lpstr>
      <vt:lpstr>Ostali</vt:lpstr>
      <vt:lpstr>Hrvatski državljani – građani Hrvatske </vt:lpstr>
      <vt:lpstr>Hrvatski državljani- građani Hrvatske</vt:lpstr>
      <vt:lpstr>Državljanstvo</vt:lpstr>
      <vt:lpstr>Ponavljanje</vt:lpstr>
      <vt:lpstr>Ponavljanje 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sbakar</cp:lastModifiedBy>
  <cp:revision>28</cp:revision>
  <dcterms:created xsi:type="dcterms:W3CDTF">2019-03-27T12:00:31Z</dcterms:created>
  <dcterms:modified xsi:type="dcterms:W3CDTF">2021-03-01T12:41:47Z</dcterms:modified>
</cp:coreProperties>
</file>